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  <p:sldMasterId id="2147484148" r:id="rId3"/>
  </p:sldMasterIdLst>
  <p:notesMasterIdLst>
    <p:notesMasterId r:id="rId28"/>
  </p:notesMasterIdLst>
  <p:handoutMasterIdLst>
    <p:handoutMasterId r:id="rId29"/>
  </p:handoutMasterIdLst>
  <p:sldIdLst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549"/>
    <a:srgbClr val="D1BD9F"/>
    <a:srgbClr val="D6AD70"/>
    <a:srgbClr val="ED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2"/>
  </p:normalViewPr>
  <p:slideViewPr>
    <p:cSldViewPr>
      <p:cViewPr varScale="1">
        <p:scale>
          <a:sx n="104" d="100"/>
          <a:sy n="104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86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solidFill>
                  <a:schemeClr val="tx1"/>
                </a:solidFill>
                <a:ea typeface="ＭＳ Ｐゴシック" pitchFamily="-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A5DA4A0-249B-44D2-BD4F-666982158D10}" type="datetime1">
              <a:rPr lang="en-US"/>
              <a:pPr>
                <a:defRPr/>
              </a:pPr>
              <a:t>8/20/19</a:t>
            </a:fld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solidFill>
                  <a:schemeClr val="tx1"/>
                </a:solidFill>
                <a:ea typeface="ＭＳ Ｐゴシック" pitchFamily="-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911505D-8365-4460-94BA-DEE24A6AD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61B8C88-6203-4B6F-BB25-234CE175F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06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F9543-6C57-48C6-98BD-79339CDBB12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22E8C3-B23C-49CB-9E68-25930147D18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DD82C-95BB-42F0-B5AC-E7C0520BB166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A5D6D-2093-4A0C-842B-4BFB1D15477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151C4-DDBC-4D1C-ACB6-15C4C790CA2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35DD32-C2EF-44D5-98E5-2AC95B6EE59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3D9DF-71F1-40B8-8A6D-3787018DFF7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C85DC-1517-4E94-BD8D-CD86D195BEE2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88195D-17D6-406B-AF36-DA6BAFF8E74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101674-229E-4D2D-B57A-032A2D85ED2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41F93-D225-4C16-B3FD-F79FB47521DE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5AACD-DF5E-4DC3-9026-3971A4B85A1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1AFC0E-36BB-4FA4-850A-85F7A9B47519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81A7B1-F3D7-4F59-A60F-BD1F0ABB9669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EA844-B0ED-4942-917C-D017E8807DC6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83AA9-F82C-403B-AACA-96BAA0C15E3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23C34-47F9-4166-AE69-7DC079A30D58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E1DA9-A722-4E3F-B503-9E0C8177C41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2D5898-D139-4C6E-BC62-70675000466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B2E8A-5542-4E56-A997-3DFCA9B6ED09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15652-9140-424B-8255-037160AF5CB7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E6B5A-4E2A-43A2-85B1-F84537A0A2A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27380-6E38-4D4A-AA95-AD5C1940727A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A20618-A9FA-4F8A-AC7B-D5377B8EA24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5800"/>
            <a:ext cx="8610600" cy="1143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601" y="5410200"/>
            <a:ext cx="5943600" cy="1524000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85000"/>
                  </a:schemeClr>
                </a:solidFill>
                <a:latin typeface="Arial Bold"/>
                <a:cs typeface="Arial Bold"/>
              </a:defRPr>
            </a:lvl1pPr>
            <a:lvl2pPr>
              <a:defRPr sz="2000"/>
            </a:lvl2pPr>
            <a:lvl3pPr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Click to edit Master title style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4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08F0A3ED-DA49-4F0B-AFAC-75255B29D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77000" cy="1143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248400"/>
            <a:ext cx="609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400" b="0" i="0">
                <a:solidFill>
                  <a:srgbClr val="A6A6A6"/>
                </a:solidFill>
                <a:cs typeface="+mn-cs"/>
              </a:defRPr>
            </a:lvl1pPr>
          </a:lstStyle>
          <a:p>
            <a:pPr>
              <a:defRPr/>
            </a:pPr>
            <a:fld id="{9C050EC8-BEDC-42D7-BF3D-C35F40DDB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553200" cy="1143000"/>
          </a:xfrm>
        </p:spPr>
        <p:txBody>
          <a:bodyPr/>
          <a:lstStyle>
            <a:lvl1pPr>
              <a:defRPr b="0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09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400" b="0" i="0">
                <a:solidFill>
                  <a:srgbClr val="A6A6A6"/>
                </a:solidFill>
                <a:cs typeface="+mn-cs"/>
              </a:defRPr>
            </a:lvl1pPr>
          </a:lstStyle>
          <a:p>
            <a:pPr>
              <a:defRPr/>
            </a:pPr>
            <a:fld id="{CBC94A9A-1605-4C8E-86AF-0ECB83D69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553200" cy="11430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09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400" b="0" i="0">
                <a:solidFill>
                  <a:srgbClr val="A6A6A6"/>
                </a:solidFill>
                <a:cs typeface="+mn-cs"/>
              </a:defRPr>
            </a:lvl1pPr>
          </a:lstStyle>
          <a:p>
            <a:pPr>
              <a:defRPr/>
            </a:pPr>
            <a:fld id="{917C6655-1827-4764-96FE-61A67A4E7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 txBox="1">
            <a:spLocks/>
          </p:cNvSpPr>
          <p:nvPr userDrawn="1"/>
        </p:nvSpPr>
        <p:spPr>
          <a:xfrm>
            <a:off x="8382000" y="6324600"/>
            <a:ext cx="609600" cy="4572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C2205C2C-284A-42C2-A7E3-AC2AB5EB6480}" type="slidenum">
              <a:rPr lang="en-US" sz="2400" b="0" i="0">
                <a:solidFill>
                  <a:srgbClr val="A6A6A6"/>
                </a:solidFill>
              </a:rPr>
              <a:pPr algn="l">
                <a:defRPr/>
              </a:pPr>
              <a:t>‹#›</a:t>
            </a:fld>
            <a:endParaRPr lang="en-US" sz="2400" b="0" i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00000">
            <a:off x="5157274" y="3501302"/>
            <a:ext cx="3069609" cy="2069495"/>
          </a:xfrm>
          <a:custGeom>
            <a:avLst/>
            <a:gdLst>
              <a:gd name="connsiteX0" fmla="*/ 0 w 3962400"/>
              <a:gd name="connsiteY0" fmla="*/ 0 h 1546225"/>
              <a:gd name="connsiteX1" fmla="*/ 3962400 w 3962400"/>
              <a:gd name="connsiteY1" fmla="*/ 0 h 1546225"/>
              <a:gd name="connsiteX2" fmla="*/ 3962400 w 3962400"/>
              <a:gd name="connsiteY2" fmla="*/ 1546225 h 1546225"/>
              <a:gd name="connsiteX3" fmla="*/ 0 w 3962400"/>
              <a:gd name="connsiteY3" fmla="*/ 1546225 h 1546225"/>
              <a:gd name="connsiteX4" fmla="*/ 0 w 3962400"/>
              <a:gd name="connsiteY4" fmla="*/ 0 h 154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1546225">
                <a:moveTo>
                  <a:pt x="0" y="0"/>
                </a:moveTo>
                <a:lnTo>
                  <a:pt x="3962400" y="0"/>
                </a:lnTo>
                <a:lnTo>
                  <a:pt x="3962400" y="1546225"/>
                </a:lnTo>
                <a:lnTo>
                  <a:pt x="0" y="15462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/>
          <a:lstStyle>
            <a:lvl1pPr>
              <a:defRPr sz="3200" b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5800"/>
            <a:ext cx="86106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601" y="5410200"/>
            <a:ext cx="5943600" cy="15240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>
                    <a:lumMod val="85000"/>
                  </a:schemeClr>
                </a:solidFill>
                <a:latin typeface="Arial Bold"/>
                <a:cs typeface="Arial Bold"/>
              </a:defRPr>
            </a:lvl1pPr>
            <a:lvl2pPr>
              <a:defRPr sz="2000"/>
            </a:lvl2pPr>
            <a:lvl3pPr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eaLnBrk="0" hangingPunct="0">
              <a:defRPr/>
            </a:lvl1pPr>
          </a:lstStyle>
          <a:p>
            <a:pPr>
              <a:defRPr/>
            </a:pPr>
            <a:fld id="{6238409B-1967-4549-AD13-661F0D7CF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09600" cy="457200"/>
          </a:xfrm>
        </p:spPr>
        <p:txBody>
          <a:bodyPr anchor="t"/>
          <a:lstStyle>
            <a:lvl1pPr eaLnBrk="0" hangingPunct="0">
              <a:defRPr>
                <a:solidFill>
                  <a:srgbClr val="A6A6A6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E8D3A4E-9DC1-4DBB-90C9-02F6707F3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3.xm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EDU100179_TLIM_PPT_Slide-01.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4958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2738" y="5334000"/>
            <a:ext cx="594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9D9D9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DU100179_TLIM_PPT_Slide-02.1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Blip>
          <a:blip r:embed="rId6"/>
        </a:buBlip>
        <a:defRPr sz="28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DU100179_TLIM_PPT_Slide-03.1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02FD4B6-8993-465D-969E-34F11378F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 i="0">
                <a:solidFill>
                  <a:schemeClr val="tx1">
                    <a:tint val="75000"/>
                  </a:schemeClr>
                </a:solidFill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18206"/>
            <a:ext cx="4114800" cy="3825193"/>
          </a:xfrm>
          <a:prstGeom prst="rect">
            <a:avLst/>
          </a:prstGeom>
          <a:effectLst>
            <a:glow rad="127000">
              <a:srgbClr val="00B0F0"/>
            </a:glow>
          </a:effec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143000"/>
          </a:xfrm>
        </p:spPr>
        <p:txBody>
          <a:bodyPr/>
          <a:lstStyle/>
          <a:p>
            <a:pPr algn="ctr"/>
            <a:r>
              <a:rPr lang="en-US" sz="5400" dirty="0" smtClean="0"/>
              <a:t>NJB: Parent </a:t>
            </a:r>
            <a:r>
              <a:rPr lang="en-US" sz="5400" dirty="0" smtClean="0"/>
              <a:t>Night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768600" y="5410200"/>
            <a:ext cx="53086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D9D9D9"/>
                </a:solidFill>
                <a:latin typeface="Arial Bold" charset="0"/>
                <a:cs typeface="Arial Bold" charset="0"/>
              </a:rPr>
              <a:t>Christie Wells-</a:t>
            </a:r>
            <a:r>
              <a:rPr lang="en-US" dirty="0" err="1" smtClean="0">
                <a:solidFill>
                  <a:srgbClr val="D9D9D9"/>
                </a:solidFill>
                <a:latin typeface="Arial Bold" charset="0"/>
                <a:cs typeface="Arial Bold" charset="0"/>
              </a:rPr>
              <a:t>Artman</a:t>
            </a:r>
            <a:r>
              <a:rPr lang="en-US" dirty="0" smtClean="0">
                <a:solidFill>
                  <a:srgbClr val="D9D9D9"/>
                </a:solidFill>
                <a:latin typeface="Arial Bold" charset="0"/>
                <a:cs typeface="Arial Bold" charset="0"/>
              </a:rPr>
              <a:t>, Principal </a:t>
            </a:r>
            <a:endParaRPr lang="en-US" dirty="0" smtClean="0">
              <a:solidFill>
                <a:srgbClr val="D9D9D9"/>
              </a:solidFill>
              <a:latin typeface="Arial Bold" charset="0"/>
              <a:cs typeface="Arial 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74">
            <a:off x="739005" y="1313709"/>
            <a:ext cx="3296145" cy="3070665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0483" name="Picture 4" descr="9844-happykids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1507" name="Picture 4" descr="9844-happykidstree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Muriel Summers</a:t>
            </a:r>
          </a:p>
        </p:txBody>
      </p:sp>
      <p:pic>
        <p:nvPicPr>
          <p:cNvPr id="22531" name="Picture 4" descr="9844-happykidstree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Muriel Summers</a:t>
            </a:r>
          </a:p>
        </p:txBody>
      </p:sp>
      <p:pic>
        <p:nvPicPr>
          <p:cNvPr id="23555" name="Picture 4" descr="9844-happykidstree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9390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 bwMode="auto">
          <a:xfrm rot="273169">
            <a:off x="4729163" y="3651250"/>
            <a:ext cx="3875087" cy="1444625"/>
          </a:xfrm>
          <a:custGeom>
            <a:avLst/>
            <a:gdLst>
              <a:gd name="T0" fmla="*/ 0 w 3962400"/>
              <a:gd name="T1" fmla="*/ 0 h 1546225"/>
              <a:gd name="T2" fmla="*/ 3875087 w 3962400"/>
              <a:gd name="T3" fmla="*/ 0 h 1546225"/>
              <a:gd name="T4" fmla="*/ 3875087 w 3962400"/>
              <a:gd name="T5" fmla="*/ 1444893 h 1546225"/>
              <a:gd name="T6" fmla="*/ 0 w 3962400"/>
              <a:gd name="T7" fmla="*/ 1444893 h 1546225"/>
              <a:gd name="T8" fmla="*/ 0 w 3962400"/>
              <a:gd name="T9" fmla="*/ 0 h 1546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2400"/>
              <a:gd name="T16" fmla="*/ 0 h 1546225"/>
              <a:gd name="T17" fmla="*/ 3962400 w 3962400"/>
              <a:gd name="T18" fmla="*/ 1546225 h 1546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2400" h="1546225">
                <a:moveTo>
                  <a:pt x="0" y="0"/>
                </a:moveTo>
                <a:lnTo>
                  <a:pt x="3962400" y="0"/>
                </a:lnTo>
                <a:lnTo>
                  <a:pt x="3962400" y="1546225"/>
                </a:lnTo>
                <a:lnTo>
                  <a:pt x="0" y="15462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i="1" smtClean="0">
                <a:latin typeface="Arial" charset="0"/>
                <a:cs typeface="Arial" charset="0"/>
              </a:rPr>
              <a:t>Kids Teach </a:t>
            </a:r>
            <a:br>
              <a:rPr lang="en-US" sz="3600" i="1" smtClean="0">
                <a:latin typeface="Arial" charset="0"/>
                <a:cs typeface="Arial" charset="0"/>
              </a:rPr>
            </a:br>
            <a:r>
              <a:rPr lang="en-US" sz="3600" i="1" smtClean="0">
                <a:latin typeface="Arial" charset="0"/>
                <a:cs typeface="Arial" charset="0"/>
              </a:rPr>
              <a:t>the 7 Habits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74">
            <a:off x="840067" y="1743009"/>
            <a:ext cx="3497720" cy="3258451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Habit 1: Be Proactive</a:t>
            </a:r>
            <a:r>
              <a:rPr lang="en-US" sz="2000" baseline="70000" smtClean="0"/>
              <a:t>®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754063" y="2514600"/>
            <a:ext cx="76358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am a responsible person. I take initiative. I choose my actions, attitudes, and moods. I do not blame others for my wrong actions. I do the right thing without being asked, even when no one is looking.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Habit 2: Begin With the End in Mind</a:t>
            </a:r>
            <a:r>
              <a:rPr lang="en-US" sz="2000" baseline="60000" smtClean="0"/>
              <a:t>®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22288" y="2232025"/>
            <a:ext cx="80994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plan ahead and set goals. I do things that have meaning and make a difference. I am an important part of my classroom and contribute to my school’s mission and vision. I look for ways to be a good citizen.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Habit 3: Put First Things First</a:t>
            </a:r>
            <a:r>
              <a:rPr lang="en-US" baseline="70000" smtClean="0"/>
              <a:t> </a:t>
            </a:r>
            <a:r>
              <a:rPr lang="en-US" sz="2400" baseline="50000" smtClean="0"/>
              <a:t>®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611188" y="2232025"/>
            <a:ext cx="79216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spend my time on things that are most important. This means I say no to things I know I should not do. I set priorities, make a schedule, and follow my plan. I am disciplined and organized.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Habit 4: Think Win-Win</a:t>
            </a:r>
            <a:r>
              <a:rPr lang="en-US" sz="4000" baseline="50000" smtClean="0"/>
              <a:t> </a:t>
            </a:r>
            <a:r>
              <a:rPr lang="en-US" sz="2000" baseline="50000" smtClean="0"/>
              <a:t>®</a:t>
            </a:r>
            <a:r>
              <a:rPr lang="en-US" sz="4000" baseline="70000" smtClean="0"/>
              <a:t> </a:t>
            </a:r>
            <a:endParaRPr lang="en-US" sz="4000" smtClean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71513" y="2316163"/>
            <a:ext cx="78009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balance courage for getting what I want with consideration for what others want. When conflicts arise, I look for a win-win solution.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477000" cy="11430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3000" smtClean="0"/>
              <a:t>Habit 5: Seek First to Understand, </a:t>
            </a:r>
            <a:br>
              <a:rPr lang="en-US" sz="3000" smtClean="0"/>
            </a:br>
            <a:r>
              <a:rPr lang="en-US" sz="3000" smtClean="0"/>
              <a:t>Then to Be Understood</a:t>
            </a:r>
            <a:r>
              <a:rPr lang="en-US" sz="2800" baseline="50000" smtClean="0"/>
              <a:t> </a:t>
            </a:r>
            <a:r>
              <a:rPr lang="en-US" sz="2000" baseline="50000" smtClean="0"/>
              <a:t>®</a:t>
            </a:r>
            <a:endParaRPr lang="en-US" sz="2000" smtClean="0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03225" y="2149475"/>
            <a:ext cx="83375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listen to other people’s ideas and feelings. I try to see things from their viewpoint (paradigm). I listen to others without interrupting; I listen with my ears, my eyes, and my heart. I am confident in voicing my ideas.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End in Mind  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SzTx/>
              <a:buFont typeface="Calibri" pitchFamily="34" charset="0"/>
              <a:buAutoNum type="arabicPeriod"/>
            </a:pPr>
            <a:r>
              <a:rPr lang="en-US" sz="3600" dirty="0" smtClean="0"/>
              <a:t>Introduce </a:t>
            </a:r>
            <a:r>
              <a:rPr lang="en-US" sz="3600" i="1" dirty="0" smtClean="0"/>
              <a:t>The Leader in Me.</a:t>
            </a:r>
          </a:p>
          <a:p>
            <a:pPr marL="533400" indent="-533400">
              <a:buSzTx/>
              <a:buFont typeface="Calibri" pitchFamily="34" charset="0"/>
              <a:buAutoNum type="arabicPeriod"/>
            </a:pPr>
            <a:r>
              <a:rPr lang="en-US" sz="3600" dirty="0" smtClean="0"/>
              <a:t>Understand the importance of leadership skills.</a:t>
            </a:r>
          </a:p>
          <a:p>
            <a:pPr marL="533400" indent="-533400">
              <a:buSzTx/>
              <a:buFont typeface="Calibri" pitchFamily="34" charset="0"/>
              <a:buAutoNum type="arabicPeriod"/>
            </a:pPr>
            <a:r>
              <a:rPr lang="en-US" sz="3600" dirty="0" smtClean="0"/>
              <a:t>Overview of the </a:t>
            </a:r>
            <a:r>
              <a:rPr lang="en-US" sz="3600" i="1" dirty="0" smtClean="0"/>
              <a:t>7 Habits</a:t>
            </a:r>
            <a:r>
              <a:rPr lang="en-US" sz="3600" dirty="0" smtClean="0"/>
              <a:t>.</a:t>
            </a:r>
          </a:p>
          <a:p>
            <a:pPr marL="533400" indent="-533400">
              <a:buSzTx/>
              <a:buFont typeface="Calibri" pitchFamily="34" charset="0"/>
              <a:buAutoNum type="arabicPeriod"/>
            </a:pPr>
            <a:r>
              <a:rPr lang="en-US" sz="3600" dirty="0" smtClean="0"/>
              <a:t>Share ideas for modeling the </a:t>
            </a:r>
            <a:r>
              <a:rPr lang="en-US" sz="3600" i="1" dirty="0" smtClean="0"/>
              <a:t>7 Habits</a:t>
            </a:r>
            <a:r>
              <a:rPr lang="en-US" sz="3600" dirty="0" smtClean="0"/>
              <a:t> at home.</a:t>
            </a:r>
          </a:p>
          <a:p>
            <a:pPr marL="533400" indent="-533400">
              <a:buFont typeface="Wingdings" pitchFamily="2" charset="2"/>
              <a:buNone/>
            </a:pPr>
            <a:endParaRPr lang="en-US" dirty="0" smtClean="0"/>
          </a:p>
          <a:p>
            <a:pPr marL="533400" indent="-533400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Habit 6: Synergize</a:t>
            </a:r>
            <a:r>
              <a:rPr lang="en-US" sz="2000" baseline="50000" smtClean="0"/>
              <a:t>®</a:t>
            </a:r>
            <a:endParaRPr lang="en-US" sz="2000" smtClean="0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576263" y="2057400"/>
            <a:ext cx="7991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value other people’s strengths and learn from them. I get along well with others; even people who are different than me. I work well in groups. I seek out other people’s ideas because I know that by teaming with others, we can create better solutions than what any one of us could alone. I look for Third Alternatives.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Habit 7: Sharpen the Saw</a:t>
            </a:r>
            <a:r>
              <a:rPr lang="en-US" sz="4000" baseline="50000" smtClean="0"/>
              <a:t> </a:t>
            </a:r>
            <a:r>
              <a:rPr lang="en-US" sz="2000" baseline="50000" smtClean="0"/>
              <a:t>®</a:t>
            </a:r>
            <a:endParaRPr lang="en-US" sz="2000" smtClean="0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76263" y="2363788"/>
            <a:ext cx="79914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eat right, exercise, and get enough sleep (body). I learn in lots of ways and lots of places, not just at school (brain). I spend time with family and friends (heart). I take time to find meaningful ways to help people (soul). I balance all four parts of myself.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Quote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46100" y="2528888"/>
            <a:ext cx="7991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“Leadership is communicating a person’s worth and potential so clearly that they are inspired to see it in themselves.” </a:t>
            </a:r>
          </a:p>
          <a:p>
            <a:pPr algn="r" eaLnBrk="1" hangingPunct="1"/>
            <a:r>
              <a:rPr lang="en-US" sz="3200" b="0" i="0">
                <a:solidFill>
                  <a:schemeClr val="tx1"/>
                </a:solidFill>
              </a:rPr>
              <a:t>—Dr. Stephen R. Covey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 bwMode="auto">
          <a:xfrm rot="284720">
            <a:off x="4743450" y="3625850"/>
            <a:ext cx="3962400" cy="1546225"/>
          </a:xfrm>
          <a:custGeom>
            <a:avLst/>
            <a:gdLst>
              <a:gd name="T0" fmla="*/ 0 w 3962400"/>
              <a:gd name="T1" fmla="*/ 0 h 1546225"/>
              <a:gd name="T2" fmla="*/ 3962400 w 3962400"/>
              <a:gd name="T3" fmla="*/ 0 h 1546225"/>
              <a:gd name="T4" fmla="*/ 3962400 w 3962400"/>
              <a:gd name="T5" fmla="*/ 1546225 h 1546225"/>
              <a:gd name="T6" fmla="*/ 0 w 3962400"/>
              <a:gd name="T7" fmla="*/ 1546225 h 1546225"/>
              <a:gd name="T8" fmla="*/ 0 w 3962400"/>
              <a:gd name="T9" fmla="*/ 0 h 1546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2400"/>
              <a:gd name="T16" fmla="*/ 0 h 1546225"/>
              <a:gd name="T17" fmla="*/ 3962400 w 3962400"/>
              <a:gd name="T18" fmla="*/ 1546225 h 1546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2400" h="1546225">
                <a:moveTo>
                  <a:pt x="0" y="0"/>
                </a:moveTo>
                <a:lnTo>
                  <a:pt x="3962400" y="0"/>
                </a:lnTo>
                <a:lnTo>
                  <a:pt x="3962400" y="1546225"/>
                </a:lnTo>
                <a:lnTo>
                  <a:pt x="0" y="15462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latin typeface="Arial" charset="0"/>
                <a:cs typeface="Arial" charset="0"/>
              </a:rPr>
              <a:t>Rethinking</a:t>
            </a:r>
            <a:r>
              <a:rPr lang="en-US" sz="3600" i="1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latin typeface="Arial" charset="0"/>
                <a:cs typeface="Arial" charset="0"/>
              </a:rPr>
              <a:t>Leadership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74">
            <a:off x="840067" y="1743009"/>
            <a:ext cx="3497720" cy="3258451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6371"/>
            <a:ext cx="4114800" cy="3825193"/>
          </a:xfrm>
          <a:prstGeom prst="rect">
            <a:avLst/>
          </a:prstGeom>
          <a:effectLst>
            <a:glow rad="127000">
              <a:srgbClr val="00B0F0"/>
            </a:glow>
          </a:effectLst>
        </p:spPr>
      </p:pic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/>
              <a:t>Thank You!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74">
            <a:off x="615214" y="1393360"/>
            <a:ext cx="3497720" cy="3258451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Leader in Me Book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6700" y="1752600"/>
            <a:ext cx="3049588" cy="44370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31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smtClean="0"/>
              <a:t>The Leader in 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Overview of </a:t>
            </a:r>
            <a:r>
              <a:rPr lang="en-US" sz="3600" i="1" smtClean="0"/>
              <a:t>The Leader in Me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Leader in Me: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50850" y="2719388"/>
            <a:ext cx="71135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Is a process designed to help teachers develop leadership skills in their students.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Helps students discover their unique strengths.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Gives all students an opportunity to shine—to become leaders.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Helps infuse the language of the </a:t>
            </a:r>
            <a:r>
              <a:rPr lang="en-US" sz="2400" b="0">
                <a:solidFill>
                  <a:schemeClr val="tx1"/>
                </a:solidFill>
              </a:rPr>
              <a:t>7 Habits </a:t>
            </a:r>
            <a:r>
              <a:rPr lang="en-US" sz="2400" b="0" i="0">
                <a:solidFill>
                  <a:schemeClr val="tx1"/>
                </a:solidFill>
              </a:rPr>
              <a:t>into all the curriculum.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21</a:t>
            </a:r>
            <a:r>
              <a:rPr lang="en-US" sz="3600" baseline="30000" smtClean="0"/>
              <a:t>st</a:t>
            </a:r>
            <a:r>
              <a:rPr lang="en-US" sz="3600" smtClean="0"/>
              <a:t> Century Skills</a:t>
            </a:r>
            <a:endParaRPr lang="en-US" sz="3600" i="1" smtClean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50850" y="2268538"/>
            <a:ext cx="71135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Creativity and Innovation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Critical Thinking and Problem Solving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Communication and Collaboration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Flexibility and Adaptability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Initiative and Self-Direction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Social and Cross-Cultural Skills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Productivity and Accountability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Leadership and Responsibility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7 Habits and Life Skills</a:t>
            </a:r>
          </a:p>
        </p:txBody>
      </p:sp>
      <p:graphicFrame>
        <p:nvGraphicFramePr>
          <p:cNvPr id="67613" name="Group 2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950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What Parents and Business Leaders Want</a:t>
                      </a:r>
                    </a:p>
                  </a:txBody>
                  <a:tcPr marL="107977" marR="1079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21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Century Life Skills</a:t>
                      </a:r>
                    </a:p>
                  </a:txBody>
                  <a:tcPr marL="107977" marR="1079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9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The 7 Habits of Highly Effective People®</a:t>
                      </a:r>
                    </a:p>
                  </a:txBody>
                  <a:tcPr marL="107977" marR="1079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52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INDEPENDENCE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Habits 1–3</a:t>
                      </a: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</a:tr>
              <a:tr h="156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Goal setting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Organization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Time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Planning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Initiative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Responsibility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Self-direction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Personal productivity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Be Proactive®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Begin With the End in Mind®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Put First Things First®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</a:tr>
              <a:tr h="52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INTERDEPENDENCE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Habits 4–6</a:t>
                      </a: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</a:tr>
              <a:tr h="156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Teamwork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Conflict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Creativity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Analytical skills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Problem solving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Communication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Collaboration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Cross-cultural skills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Think Win-Win®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Seek First to Understand,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  Then to Be Understood®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Synergize®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</a:tr>
              <a:tr h="52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RENEWAL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Habit 7 </a:t>
                      </a: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</a:tr>
              <a:tr h="120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Fun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Desire to learn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Good health and hygiene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Meaningful 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Emotional stability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Technical skills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Sharpen the Saw®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 (Body, Heart, Mind, Spirit)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 bwMode="auto">
          <a:xfrm rot="300000">
            <a:off x="5157788" y="3502025"/>
            <a:ext cx="3068637" cy="2068513"/>
          </a:xfrm>
          <a:custGeom>
            <a:avLst/>
            <a:gdLst>
              <a:gd name="T0" fmla="*/ 0 w 3962400"/>
              <a:gd name="T1" fmla="*/ 0 h 1546225"/>
              <a:gd name="T2" fmla="*/ 2377224 w 3962400"/>
              <a:gd name="T3" fmla="*/ 0 h 1546225"/>
              <a:gd name="T4" fmla="*/ 2377224 w 3962400"/>
              <a:gd name="T5" fmla="*/ 2768534 h 1546225"/>
              <a:gd name="T6" fmla="*/ 0 w 3962400"/>
              <a:gd name="T7" fmla="*/ 2768534 h 1546225"/>
              <a:gd name="T8" fmla="*/ 0 w 3962400"/>
              <a:gd name="T9" fmla="*/ 0 h 1546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2400"/>
              <a:gd name="T16" fmla="*/ 0 h 1546225"/>
              <a:gd name="T17" fmla="*/ 3962400 w 3962400"/>
              <a:gd name="T18" fmla="*/ 1546225 h 1546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2400" h="1546225">
                <a:moveTo>
                  <a:pt x="0" y="0"/>
                </a:moveTo>
                <a:lnTo>
                  <a:pt x="3962400" y="0"/>
                </a:lnTo>
                <a:lnTo>
                  <a:pt x="3962400" y="1546225"/>
                </a:lnTo>
                <a:lnTo>
                  <a:pt x="0" y="15462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charset="0"/>
                <a:cs typeface="Arial" charset="0"/>
              </a:rPr>
              <a:t>Developing Leaders 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>One Child at a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74">
            <a:off x="840067" y="1743009"/>
            <a:ext cx="3497720" cy="3258451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 bwMode="auto">
          <a:xfrm rot="317856">
            <a:off x="4718050" y="3478213"/>
            <a:ext cx="3962400" cy="1546225"/>
          </a:xfrm>
          <a:custGeom>
            <a:avLst/>
            <a:gdLst>
              <a:gd name="T0" fmla="*/ 0 w 3962400"/>
              <a:gd name="T1" fmla="*/ 0 h 1546225"/>
              <a:gd name="T2" fmla="*/ 3962400 w 3962400"/>
              <a:gd name="T3" fmla="*/ 0 h 1546225"/>
              <a:gd name="T4" fmla="*/ 3962400 w 3962400"/>
              <a:gd name="T5" fmla="*/ 1546225 h 1546225"/>
              <a:gd name="T6" fmla="*/ 0 w 3962400"/>
              <a:gd name="T7" fmla="*/ 1546225 h 1546225"/>
              <a:gd name="T8" fmla="*/ 0 w 3962400"/>
              <a:gd name="T9" fmla="*/ 0 h 1546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2400"/>
              <a:gd name="T16" fmla="*/ 0 h 1546225"/>
              <a:gd name="T17" fmla="*/ 3962400 w 3962400"/>
              <a:gd name="T18" fmla="*/ 1546225 h 1546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2400" h="1546225">
                <a:moveTo>
                  <a:pt x="0" y="0"/>
                </a:moveTo>
                <a:lnTo>
                  <a:pt x="3962400" y="0"/>
                </a:lnTo>
                <a:lnTo>
                  <a:pt x="3962400" y="1546225"/>
                </a:lnTo>
                <a:lnTo>
                  <a:pt x="0" y="15462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latin typeface="Arial" charset="0"/>
                <a:cs typeface="Arial" charset="0"/>
              </a:rPr>
              <a:t>Rippling </a:t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Across the Globe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74">
            <a:off x="840067" y="1743009"/>
            <a:ext cx="3497720" cy="3258451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smtClean="0"/>
              <a:t>The 7 Habits of Highly Effective People</a:t>
            </a:r>
          </a:p>
        </p:txBody>
      </p:sp>
      <p:pic>
        <p:nvPicPr>
          <p:cNvPr id="4" name="Picture 4" descr="Cover--New Edition of The 7 Hab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76400"/>
            <a:ext cx="3048000" cy="4703763"/>
          </a:xfrm>
          <a:prstGeom prst="rect">
            <a:avLst/>
          </a:prstGeom>
          <a:noFill/>
          <a:effectLst>
            <a:outerShdw blurRad="50800" dist="50800" dir="5400000" sx="102000" sy="102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775">
            <a:off x="127691" y="137307"/>
            <a:ext cx="2125264" cy="1788769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736</Words>
  <Application>Microsoft Macintosh PowerPoint</Application>
  <PresentationFormat>On-screen Show (4:3)</PresentationFormat>
  <Paragraphs>113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Bold</vt:lpstr>
      <vt:lpstr>Calibri</vt:lpstr>
      <vt:lpstr>ＭＳ Ｐゴシック</vt:lpstr>
      <vt:lpstr>Times New Roman</vt:lpstr>
      <vt:lpstr>Wingdings</vt:lpstr>
      <vt:lpstr>Arial</vt:lpstr>
      <vt:lpstr>2_Blank Presentation</vt:lpstr>
      <vt:lpstr>3_Blank Presentation</vt:lpstr>
      <vt:lpstr>Office Theme</vt:lpstr>
      <vt:lpstr>NJB: Parent Night</vt:lpstr>
      <vt:lpstr>The End in Mind  </vt:lpstr>
      <vt:lpstr>The Leader in Me</vt:lpstr>
      <vt:lpstr>Overview of The Leader in Me</vt:lpstr>
      <vt:lpstr>21st Century Skills</vt:lpstr>
      <vt:lpstr>The 7 Habits and Life Skills</vt:lpstr>
      <vt:lpstr>Developing Leaders  One Child at a Time</vt:lpstr>
      <vt:lpstr>Rippling  Across the Globe</vt:lpstr>
      <vt:lpstr>The 7 Habits of Highly Effective People</vt:lpstr>
      <vt:lpstr>PowerPoint Presentation</vt:lpstr>
      <vt:lpstr>PowerPoint Presentation</vt:lpstr>
      <vt:lpstr>Muriel Summers</vt:lpstr>
      <vt:lpstr>Muriel Summers</vt:lpstr>
      <vt:lpstr>Kids Teach  the 7 Habits</vt:lpstr>
      <vt:lpstr>Habit 1: Be Proactive®</vt:lpstr>
      <vt:lpstr>Habit 2: Begin With the End in Mind®</vt:lpstr>
      <vt:lpstr>Habit 3: Put First Things First ®</vt:lpstr>
      <vt:lpstr>Habit 4: Think Win-Win ® </vt:lpstr>
      <vt:lpstr>Habit 5: Seek First to Understand,  Then to Be Understood ®</vt:lpstr>
      <vt:lpstr>Habit 6: Synergize®</vt:lpstr>
      <vt:lpstr>Habit 7: Sharpen the Saw ®</vt:lpstr>
      <vt:lpstr>Quote</vt:lpstr>
      <vt:lpstr>Rethinking Leadership</vt:lpstr>
      <vt:lpstr>Thank You! </vt:lpstr>
    </vt:vector>
  </TitlesOfParts>
  <Company>Dian Greaves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Dian Greaves</dc:creator>
  <cp:lastModifiedBy>Microsoft Office User</cp:lastModifiedBy>
  <cp:revision>67</cp:revision>
  <dcterms:created xsi:type="dcterms:W3CDTF">2010-04-26T20:47:49Z</dcterms:created>
  <dcterms:modified xsi:type="dcterms:W3CDTF">2019-08-20T16:17:58Z</dcterms:modified>
</cp:coreProperties>
</file>